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1309"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94660"/>
  </p:normalViewPr>
  <p:slideViewPr>
    <p:cSldViewPr snapToGrid="0">
      <p:cViewPr varScale="1">
        <p:scale>
          <a:sx n="150" d="100"/>
          <a:sy n="150" d="100"/>
        </p:scale>
        <p:origin x="31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11" Type="http://schemas.openxmlformats.org/officeDocument/2006/relationships/customXml" Target="../customXml/item4.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57D1F-290A-4C87-995C-E379F9AEC950}"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6DE23-02A3-456C-89F7-3E117BDB9862}" type="slidenum">
              <a:rPr lang="en-US" smtClean="0"/>
              <a:t>‹#›</a:t>
            </a:fld>
            <a:endParaRPr lang="en-US"/>
          </a:p>
        </p:txBody>
      </p:sp>
    </p:spTree>
    <p:extLst>
      <p:ext uri="{BB962C8B-B14F-4D97-AF65-F5344CB8AC3E}">
        <p14:creationId xmlns:p14="http://schemas.microsoft.com/office/powerpoint/2010/main" val="1887398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8644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B65BA17-9895-0B49-9409-AE0D8EB9B6F8}"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245405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5DC8CB02-9CAF-2840-AFDE-3280EC64342A}" type="datetime1">
              <a:rPr lang="en-US" smtClean="0"/>
              <a:t>5/28/2024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00604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2B85CB9-CA47-3043-97D8-9F6D79A5C410}"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981633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A94639D-0CFA-2D4F-AED4-B21604B5EBC4}"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959636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B17E830-0B92-724D-B63D-AB13A15B4F06}"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686118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29CB498-A152-0E46-AC05-74B506BF4C99}"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836292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ECB8B563-3EFC-804F-B647-D5A4BD71924D}" type="datetime1">
              <a:rPr lang="en-US" smtClean="0"/>
              <a:t>5/28/2024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717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8A791F29-2AFC-914F-9E28-28E4A4FB3427}" type="datetime1">
              <a:rPr lang="en-US" smtClean="0"/>
              <a:t>5/28/2024</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269536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C8D3AA0E-C5E4-624A-ADD2-D47F8E3B6530}" type="datetime1">
              <a:rPr lang="en-US" smtClean="0"/>
              <a:t>5/28/2024</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996876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8EE4D178-0184-3445-AE21-265E89A2F044}" type="datetime1">
              <a:rPr lang="en-US" smtClean="0"/>
              <a:t>5/28/2024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408352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659B49B-8CB2-1840-BFA5-C88B3A2AEE97}"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1511207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0662A92-3158-C845-8425-A9496F7E68CA}"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5221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E5F1D005-E872-694B-BE96-7AA740867576}" type="datetime1">
              <a:rPr lang="en-US" smtClean="0"/>
              <a:t>5/28/2024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044673774"/>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09BC5A8B-2F32-C544-B377-8DF2ACD3D51C}" type="datetime1">
              <a:rPr lang="en-US" smtClean="0"/>
              <a:t>5/28/2024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5546472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2882AC5F-E35D-3845-871D-370C1E5BD610}" type="datetime1">
              <a:rPr lang="en-US" smtClean="0"/>
              <a:t>5/28/2024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6454502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B3768119-B665-3142-A757-F3AC1ED33665}" type="datetime1">
              <a:rPr lang="en-US" smtClean="0"/>
              <a:t>5/28/2024</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935334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971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ase Study Single Slide - Data Result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5"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3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497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Tree>
    <p:extLst>
      <p:ext uri="{BB962C8B-B14F-4D97-AF65-F5344CB8AC3E}">
        <p14:creationId xmlns:p14="http://schemas.microsoft.com/office/powerpoint/2010/main" val="396687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3" y="1816851"/>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3"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4" y="181121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4"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7" y="434807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7"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8" y="434244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8"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8" y="181121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8"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9" y="180558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9"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2" y="434244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2"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3" y="433681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3"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182" indent="0" algn="ctr">
              <a:buNone/>
              <a:defRPr sz="1800"/>
            </a:lvl2pPr>
            <a:lvl3pPr marL="914363" indent="0" algn="ctr">
              <a:buNone/>
              <a:defRPr sz="1800"/>
            </a:lvl3pPr>
            <a:lvl4pPr marL="1371545" indent="0" algn="ctr">
              <a:buNone/>
              <a:defRPr sz="1800"/>
            </a:lvl4pPr>
            <a:lvl5pPr marL="1828727"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1"/>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8"/>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9"/>
            <a:ext cx="767123" cy="264231"/>
          </a:xfrm>
          <a:prstGeom prst="rect">
            <a:avLst/>
          </a:prstGeom>
        </p:spPr>
      </p:pic>
    </p:spTree>
    <p:extLst>
      <p:ext uri="{BB962C8B-B14F-4D97-AF65-F5344CB8AC3E}">
        <p14:creationId xmlns:p14="http://schemas.microsoft.com/office/powerpoint/2010/main" val="425129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7DDBBAA-4130-424E-A216-A11607B08BB1}"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5272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B8000DC-751D-1640-9E22-CC8438C270B8}"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793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E15DAAA-734D-6046-9B7B-1E7BFE426AAB}"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306912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64AFDA0-2A41-604E-8117-ED1D44E737CD}"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757220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32AE507-B51A-0A4A-91E4-EDD95F17CEA8}"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283932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3EA7600-672A-5749-AAB4-305978018A97}" type="datetime1">
              <a:rPr lang="en-US" smtClean="0"/>
              <a:t>5/28/2024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93026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F06E050C-5A2B-C34A-BDC9-C9CE1E09CC9B}" type="datetime1">
              <a:rPr lang="en-US" smtClean="0"/>
              <a:t>5/28/2024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14524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8E4FC9A8-8E21-424F-85FA-A24278DCAA7E}" type="datetime1">
              <a:rPr lang="en-US" smtClean="0"/>
              <a:t>5/28/2024</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1405252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sldNum="0"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err="1"/>
              <a:t>DialSource</a:t>
            </a:r>
            <a:r>
              <a:rPr lang="en-US"/>
              <a:t> – Dynamics CRM Product Development</a:t>
            </a:r>
          </a:p>
        </p:txBody>
      </p:sp>
      <p:sp>
        <p:nvSpPr>
          <p:cNvPr id="9" name="Rectangle 8">
            <a:extLst>
              <a:ext uri="{FF2B5EF4-FFF2-40B4-BE49-F238E27FC236}">
                <a16:creationId xmlns:a16="http://schemas.microsoft.com/office/drawing/2014/main" id="{E004F74E-C5D0-C34F-96E7-6D676C75A105}"/>
              </a:ext>
            </a:extLst>
          </p:cNvPr>
          <p:cNvSpPr/>
          <p:nvPr/>
        </p:nvSpPr>
        <p:spPr>
          <a:xfrm>
            <a:off x="479102" y="1486725"/>
            <a:ext cx="7324830" cy="4026743"/>
          </a:xfrm>
          <a:prstGeom prst="rect">
            <a:avLst/>
          </a:prstGeom>
        </p:spPr>
        <p:txBody>
          <a:bodyPr wrap="square">
            <a:spAutoFit/>
          </a:bodyPr>
          <a:lstStyle/>
          <a:p>
            <a:pPr defTabSz="976845">
              <a:lnSpc>
                <a:spcPct val="110000"/>
              </a:lnSpc>
            </a:pPr>
            <a:r>
              <a:rPr lang="en-US" sz="2667" b="1">
                <a:solidFill>
                  <a:srgbClr val="0096A9"/>
                </a:solidFill>
                <a:latin typeface="Segoe UI" panose="020B0502040204020203" pitchFamily="34" charset="0"/>
                <a:cs typeface="Segoe UI" panose="020B0502040204020203" pitchFamily="34" charset="0"/>
              </a:rPr>
              <a:t>Business Need</a:t>
            </a:r>
          </a:p>
          <a:p>
            <a:pPr defTabSz="976845">
              <a:lnSpc>
                <a:spcPct val="120000"/>
              </a:lnSpc>
            </a:pPr>
            <a:r>
              <a:rPr lang="en-US" sz="1500">
                <a:solidFill>
                  <a:srgbClr val="2B2B2B"/>
                </a:solidFill>
                <a:latin typeface="Segoe UI" panose="020B0502040204020203" pitchFamily="34" charset="0"/>
                <a:ea typeface="MS Mincho" panose="02020609040205080304" pitchFamily="49" charset="-128"/>
                <a:cs typeface="Segoe UI" panose="020B0502040204020203" pitchFamily="34" charset="0"/>
              </a:rPr>
              <a:t>DialSource produces one of the leading telephone prospecting automation tools on the Salesforce AppExchange. Their team was looking for an experienced Microsoft development partner to build out the product’s counterpart for the Microsoft Dynamics 365 platform. </a:t>
            </a:r>
          </a:p>
          <a:p>
            <a:pPr defTabSz="976845">
              <a:lnSpc>
                <a:spcPct val="120000"/>
              </a:lnSpc>
            </a:pPr>
            <a:endParaRPr lang="en-US" sz="1333">
              <a:solidFill>
                <a:prstClr val="black"/>
              </a:solidFill>
              <a:latin typeface="Segoe UI" panose="020B0502040204020203" pitchFamily="34" charset="0"/>
              <a:ea typeface="MS Mincho" panose="02020609040205080304" pitchFamily="49" charset="-128"/>
              <a:cs typeface="Segoe UI" panose="020B0502040204020203" pitchFamily="34" charset="0"/>
            </a:endParaRPr>
          </a:p>
          <a:p>
            <a:pPr defTabSz="976845">
              <a:lnSpc>
                <a:spcPct val="120000"/>
              </a:lnSpc>
            </a:pPr>
            <a:r>
              <a:rPr lang="en-US" sz="2667" b="1">
                <a:solidFill>
                  <a:srgbClr val="0096A9"/>
                </a:solidFill>
                <a:latin typeface="Segoe UI" panose="020B0502040204020203" pitchFamily="34" charset="0"/>
                <a:cs typeface="Segoe UI" panose="020B0502040204020203" pitchFamily="34" charset="0"/>
              </a:rPr>
              <a:t>What We Did</a:t>
            </a:r>
            <a:br>
              <a:rPr lang="en-US" sz="2667" b="1">
                <a:solidFill>
                  <a:srgbClr val="0096A9"/>
                </a:solidFill>
                <a:latin typeface="Segoe UI" panose="020B0502040204020203" pitchFamily="34" charset="0"/>
                <a:cs typeface="Segoe UI" panose="020B0502040204020203" pitchFamily="34" charset="0"/>
              </a:rPr>
            </a:br>
            <a:r>
              <a:rPr lang="en-US" sz="1500">
                <a:solidFill>
                  <a:srgbClr val="2B2B2B"/>
                </a:solidFill>
                <a:latin typeface="Segoe UI" panose="020B0502040204020203" pitchFamily="34" charset="0"/>
                <a:ea typeface="MS Mincho" panose="02020609040205080304" pitchFamily="49" charset="-128"/>
                <a:cs typeface="Segoe UI" panose="020B0502040204020203" pitchFamily="34" charset="0"/>
              </a:rPr>
              <a:t>Affirma partnered with DialSource to document a phased set of requirements for the product’s release stages. Our team developed the application to effectively leverage </a:t>
            </a:r>
            <a:r>
              <a:rPr lang="en-US" sz="1500" err="1">
                <a:solidFill>
                  <a:srgbClr val="2B2B2B"/>
                </a:solidFill>
                <a:latin typeface="Segoe UI" panose="020B0502040204020203" pitchFamily="34" charset="0"/>
                <a:ea typeface="MS Mincho" panose="02020609040205080304" pitchFamily="49" charset="-128"/>
                <a:cs typeface="Segoe UI" panose="020B0502040204020203" pitchFamily="34" charset="0"/>
              </a:rPr>
              <a:t>DialSource’s</a:t>
            </a:r>
            <a:r>
              <a:rPr lang="en-US" sz="1500">
                <a:solidFill>
                  <a:srgbClr val="2B2B2B"/>
                </a:solidFill>
                <a:latin typeface="Segoe UI" panose="020B0502040204020203" pitchFamily="34" charset="0"/>
                <a:ea typeface="MS Mincho" panose="02020609040205080304" pitchFamily="49" charset="-128"/>
                <a:cs typeface="Segoe UI" panose="020B0502040204020203" pitchFamily="34" charset="0"/>
              </a:rPr>
              <a:t> existing telephony infrastructure and created a great user experience within Dynamics CRM. The product has now been released to DialSource clients and is in use today. Affirma continues to work with the DialSource team on innovation and product development. </a:t>
            </a:r>
          </a:p>
        </p:txBody>
      </p:sp>
      <p:grpSp>
        <p:nvGrpSpPr>
          <p:cNvPr id="12" name="Group 11">
            <a:extLst>
              <a:ext uri="{FF2B5EF4-FFF2-40B4-BE49-F238E27FC236}">
                <a16:creationId xmlns:a16="http://schemas.microsoft.com/office/drawing/2014/main" id="{3DAFE68D-6E36-C642-A34B-AC1218FCCA07}"/>
              </a:ext>
            </a:extLst>
          </p:cNvPr>
          <p:cNvGrpSpPr>
            <a:grpSpLocks noChangeAspect="1"/>
          </p:cNvGrpSpPr>
          <p:nvPr/>
        </p:nvGrpSpPr>
        <p:grpSpPr>
          <a:xfrm>
            <a:off x="8513380" y="762000"/>
            <a:ext cx="3687379" cy="6310427"/>
            <a:chOff x="4709170" y="1462653"/>
            <a:chExt cx="4296943" cy="7353609"/>
          </a:xfrm>
        </p:grpSpPr>
        <p:pic>
          <p:nvPicPr>
            <p:cNvPr id="13" name="Picture 12" descr="quintiles_imac.png">
              <a:extLst>
                <a:ext uri="{FF2B5EF4-FFF2-40B4-BE49-F238E27FC236}">
                  <a16:creationId xmlns:a16="http://schemas.microsoft.com/office/drawing/2014/main" id="{3BA61770-A9AC-3C4A-A33B-F7E894D5E24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1" r="48942"/>
            <a:stretch/>
          </p:blipFill>
          <p:spPr>
            <a:xfrm>
              <a:off x="4709170" y="1462653"/>
              <a:ext cx="4288476" cy="7353609"/>
            </a:xfrm>
            <a:prstGeom prst="rect">
              <a:avLst/>
            </a:prstGeom>
          </p:spPr>
        </p:pic>
        <p:pic>
          <p:nvPicPr>
            <p:cNvPr id="14" name="Picture 13">
              <a:extLst>
                <a:ext uri="{FF2B5EF4-FFF2-40B4-BE49-F238E27FC236}">
                  <a16:creationId xmlns:a16="http://schemas.microsoft.com/office/drawing/2014/main" id="{4A557937-3979-3545-A118-6D6D3F01515A}"/>
                </a:ext>
              </a:extLst>
            </p:cNvPr>
            <p:cNvPicPr>
              <a:picLocks noChangeAspect="1"/>
            </p:cNvPicPr>
            <p:nvPr/>
          </p:nvPicPr>
          <p:blipFill>
            <a:blip r:embed="rId4"/>
            <a:stretch>
              <a:fillRect/>
            </a:stretch>
          </p:blipFill>
          <p:spPr>
            <a:xfrm>
              <a:off x="5221520" y="2152650"/>
              <a:ext cx="3784593" cy="4438650"/>
            </a:xfrm>
            <a:prstGeom prst="rect">
              <a:avLst/>
            </a:prstGeom>
            <a:ln>
              <a:solidFill>
                <a:schemeClr val="tx1"/>
              </a:solidFill>
            </a:ln>
          </p:spPr>
        </p:pic>
      </p:grpSp>
    </p:spTree>
    <p:extLst>
      <p:ext uri="{BB962C8B-B14F-4D97-AF65-F5344CB8AC3E}">
        <p14:creationId xmlns:p14="http://schemas.microsoft.com/office/powerpoint/2010/main" val="728096136"/>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Customer Relationship Management</Value>
    </BusinessUnit>
    <Solutions xmlns="f0ee8362-fa7e-4bc9-ab88-7dcfb17cb19b" xsi:nil="true"/>
    <Industries xmlns="f0ee8362-fa7e-4bc9-ab88-7dcfb17cb19b">
      <Value>Technology</Value>
    </Industries>
    <Notes0 xmlns="f0ee8362-fa7e-4bc9-ab88-7dcfb17cb19b" xsi:nil="true"/>
    <Named_x0020_Account xmlns="f0ee8362-fa7e-4bc9-ab88-7dcfb17cb19b" xsi:nil="true"/>
    <PlatTech xmlns="f0ee8362-fa7e-4bc9-ab88-7dcfb17cb19b">
      <Value>Dynamics</Value>
    </PlatTech>
    <ProjectCompletionDate xmlns="f0ee8362-fa7e-4bc9-ab88-7dcfb17cb19b" xsi:nil="true"/>
    <ApprovedByClient xmlns="f0ee8362-fa7e-4bc9-ab88-7dcfb17cb19b">false</ApprovedByClient>
  </documentManagement>
</p:properties>
</file>

<file path=customXml/itemProps1.xml><?xml version="1.0" encoding="utf-8"?>
<ds:datastoreItem xmlns:ds="http://schemas.openxmlformats.org/officeDocument/2006/customXml" ds:itemID="{F9EDDE70-A262-469D-97C0-48B682D2FC0C}"/>
</file>

<file path=customXml/itemProps2.xml><?xml version="1.0" encoding="utf-8"?>
<ds:datastoreItem xmlns:ds="http://schemas.openxmlformats.org/officeDocument/2006/customXml" ds:itemID="{5F1260BB-0F7B-4AE4-BBE9-87BC6903940A}"/>
</file>

<file path=customXml/itemProps3.xml><?xml version="1.0" encoding="utf-8"?>
<ds:datastoreItem xmlns:ds="http://schemas.openxmlformats.org/officeDocument/2006/customXml" ds:itemID="{AA08D305-99D5-4DA3-BE5C-A635996EFE72}"/>
</file>

<file path=customXml/itemProps4.xml><?xml version="1.0" encoding="utf-8"?>
<ds:datastoreItem xmlns:ds="http://schemas.openxmlformats.org/officeDocument/2006/customXml" ds:itemID="{A2644AF1-FBA3-4205-9C1C-525F0DE7530F}"/>
</file>

<file path=docProps/app.xml><?xml version="1.0" encoding="utf-8"?>
<Properties xmlns="http://schemas.openxmlformats.org/officeDocument/2006/extended-properties" xmlns:vt="http://schemas.openxmlformats.org/officeDocument/2006/docPropsVTypes">
  <TotalTime>0</TotalTime>
  <Words>119</Words>
  <Application>Microsoft Office PowerPoint</Application>
  <PresentationFormat>Widescreen</PresentationFormat>
  <Paragraphs>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Arial</vt:lpstr>
      <vt:lpstr>Calibri</vt:lpstr>
      <vt:lpstr>Segoe UI</vt:lpstr>
      <vt:lpstr>Segoe UI Light</vt:lpstr>
      <vt:lpstr>Segoe UI Semilight</vt:lpstr>
      <vt:lpstr>Custom Design</vt:lpstr>
      <vt:lpstr>DialSource – Dynamics CRM Product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DialSource – Dynamics CRM Product Development</dc:title>
  <dc:creator>Brendan Murphy</dc:creator>
  <cp:lastModifiedBy>Brendan Murphy</cp:lastModifiedBy>
  <cp:revision>1</cp:revision>
  <dcterms:created xsi:type="dcterms:W3CDTF">2024-05-28T15:54:30Z</dcterms:created>
  <dcterms:modified xsi:type="dcterms:W3CDTF">2024-05-28T15:54:38Z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